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Nunito"/>
      <p:regular r:id="rId16"/>
      <p:bold r:id="rId17"/>
      <p:italic r:id="rId18"/>
      <p:boldItalic r:id="rId19"/>
    </p:embeddedFont>
    <p:embeddedFont>
      <p:font typeface="Maven Pro"/>
      <p:regular r:id="rId20"/>
      <p:bold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avenPro-regular.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MavenPro-bold.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Nunito-bold.fntdata"/><Relationship Id="rId16" Type="http://schemas.openxmlformats.org/officeDocument/2006/relationships/font" Target="fonts/Nunito-regular.fntdata"/><Relationship Id="rId5" Type="http://schemas.openxmlformats.org/officeDocument/2006/relationships/notesMaster" Target="notesMasters/notesMaster1.xml"/><Relationship Id="rId19" Type="http://schemas.openxmlformats.org/officeDocument/2006/relationships/font" Target="fonts/Nunito-boldItalic.fntdata"/><Relationship Id="rId6" Type="http://schemas.openxmlformats.org/officeDocument/2006/relationships/slide" Target="slides/slide1.xml"/><Relationship Id="rId18" Type="http://schemas.openxmlformats.org/officeDocument/2006/relationships/font" Target="fonts/Nunito-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5ce0f1f31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5ce0f1f31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5ce0f1f3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5ce0f1f3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5ce0f1f31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5ce0f1f31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5ce0f1f31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5ce0f1f31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5ce0f1f31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5ce0f1f31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5ce0f1f31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5ce0f1f31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5ce0f1f31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5ce0f1f31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5ce5d87d7e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5ce5d87d7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5ce0f1f31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5ce0f1f31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docs.google.com/document/d/1tfQclNDtm1PEH504qjlGoXWDnbfHIuL7sRjmfTsTD6o/edit?usp=sharing" TargetMode="Externa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docs.google.com/document/d/1l6rpvSms8Jn5j5lI_H3BYnIfV-sWTwTJKvWY0I4Dg_Q/edit?usp=sharing" TargetMode="Externa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s://docs.google.com/document/d/1yEKXc2olFw-WGHYPwsBMicF_BZUEGN7gOPAmnZMMnq0/edit?usp=sharing" TargetMode="Externa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s://docs.google.com/document/d/16Ilk119YqKy53IRHTkXqx-X-zJt-L1wh2xEaAyiYmA0/edit?usp=sharing" TargetMode="External"/><Relationship Id="rId4" Type="http://schemas.openxmlformats.org/officeDocument/2006/relationships/hyperlink" Target="https://docs.google.com/spreadsheets/d/1nPXJRxpvoJpF8hp5wcl-CdlQm9yFEpFcPvTciMGyYVY/edit?usp=sharing" TargetMode="External"/><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s://docs.google.com/document/d/1GxxptI3o08EG3l5FJL8mR0sRg25d6XhLQKQZ7w36qJE/edit?usp=sharing" TargetMode="Externa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06725" y="515938"/>
            <a:ext cx="42555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ILLUMINATI GAME </a:t>
            </a:r>
            <a:endParaRPr/>
          </a:p>
        </p:txBody>
      </p:sp>
      <p:sp>
        <p:nvSpPr>
          <p:cNvPr id="278" name="Google Shape;278;p13"/>
          <p:cNvSpPr txBox="1"/>
          <p:nvPr>
            <p:ph idx="1" type="subTitle"/>
          </p:nvPr>
        </p:nvSpPr>
        <p:spPr>
          <a:xfrm>
            <a:off x="311700" y="4010725"/>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Surya S Das</a:t>
            </a:r>
            <a:endParaRPr sz="1200"/>
          </a:p>
          <a:p>
            <a:pPr indent="0" lvl="0" marL="0" rtl="0" algn="l">
              <a:spcBef>
                <a:spcPts val="0"/>
              </a:spcBef>
              <a:spcAft>
                <a:spcPts val="0"/>
              </a:spcAft>
              <a:buNone/>
            </a:pPr>
            <a:r>
              <a:rPr lang="en" sz="1200"/>
              <a:t>Brian Cabral </a:t>
            </a:r>
            <a:endParaRPr sz="1200"/>
          </a:p>
          <a:p>
            <a:pPr indent="0" lvl="0" marL="0" rtl="0" algn="l">
              <a:spcBef>
                <a:spcPts val="0"/>
              </a:spcBef>
              <a:spcAft>
                <a:spcPts val="0"/>
              </a:spcAft>
              <a:buNone/>
            </a:pPr>
            <a:r>
              <a:rPr lang="en" sz="1200"/>
              <a:t>Nayna Gajera </a:t>
            </a:r>
            <a:endParaRPr sz="1200"/>
          </a:p>
          <a:p>
            <a:pPr indent="0" lvl="0" marL="0" rtl="0" algn="l">
              <a:spcBef>
                <a:spcPts val="0"/>
              </a:spcBef>
              <a:spcAft>
                <a:spcPts val="0"/>
              </a:spcAft>
              <a:buNone/>
            </a:pPr>
            <a:r>
              <a:rPr lang="en" sz="1200"/>
              <a:t>Daniel Gione </a:t>
            </a:r>
            <a:endParaRPr sz="1200"/>
          </a:p>
        </p:txBody>
      </p:sp>
      <p:sp>
        <p:nvSpPr>
          <p:cNvPr id="279" name="Google Shape;279;p1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0" name="Google Shape;280;p13"/>
          <p:cNvPicPr preferRelativeResize="0"/>
          <p:nvPr/>
        </p:nvPicPr>
        <p:blipFill>
          <a:blip r:embed="rId3">
            <a:alphaModFix/>
          </a:blip>
          <a:stretch>
            <a:fillRect/>
          </a:stretch>
        </p:blipFill>
        <p:spPr>
          <a:xfrm>
            <a:off x="6293225" y="132000"/>
            <a:ext cx="2706525" cy="27065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22"/>
          <p:cNvSpPr txBox="1"/>
          <p:nvPr>
            <p:ph type="ctrTitle"/>
          </p:nvPr>
        </p:nvSpPr>
        <p:spPr>
          <a:xfrm>
            <a:off x="824000" y="408038"/>
            <a:ext cx="42555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Implementation </a:t>
            </a:r>
            <a:endParaRPr/>
          </a:p>
        </p:txBody>
      </p:sp>
      <p:sp>
        <p:nvSpPr>
          <p:cNvPr id="347" name="Google Shape;347;p22"/>
          <p:cNvSpPr txBox="1"/>
          <p:nvPr>
            <p:ph idx="1" type="subTitle"/>
          </p:nvPr>
        </p:nvSpPr>
        <p:spPr>
          <a:xfrm>
            <a:off x="824000" y="2418800"/>
            <a:ext cx="4255500" cy="18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coding part of the project is done using Java language and the user can interact with the code using text feature. Further details is given through the demonstration.</a:t>
            </a:r>
            <a:endParaRPr/>
          </a:p>
        </p:txBody>
      </p:sp>
      <p:sp>
        <p:nvSpPr>
          <p:cNvPr id="348" name="Google Shape;348;p2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14"/>
          <p:cNvSpPr txBox="1"/>
          <p:nvPr>
            <p:ph type="ctrTitle"/>
          </p:nvPr>
        </p:nvSpPr>
        <p:spPr>
          <a:xfrm>
            <a:off x="621375" y="499313"/>
            <a:ext cx="42555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Table of Contents </a:t>
            </a:r>
            <a:endParaRPr/>
          </a:p>
        </p:txBody>
      </p:sp>
      <p:sp>
        <p:nvSpPr>
          <p:cNvPr id="286" name="Google Shape;286;p14"/>
          <p:cNvSpPr txBox="1"/>
          <p:nvPr>
            <p:ph idx="1" type="subTitle"/>
          </p:nvPr>
        </p:nvSpPr>
        <p:spPr>
          <a:xfrm>
            <a:off x="621375" y="2025875"/>
            <a:ext cx="4255500" cy="290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 #</a:t>
            </a:r>
            <a:endParaRPr/>
          </a:p>
          <a:p>
            <a:pPr indent="0" lvl="0" marL="0" rtl="0" algn="l">
              <a:spcBef>
                <a:spcPts val="0"/>
              </a:spcBef>
              <a:spcAft>
                <a:spcPts val="0"/>
              </a:spcAft>
              <a:buNone/>
            </a:pPr>
            <a:r>
              <a:rPr lang="en"/>
              <a:t>3</a:t>
            </a:r>
            <a:r>
              <a:rPr lang="en"/>
              <a:t>. Vision Document  </a:t>
            </a:r>
            <a:endParaRPr/>
          </a:p>
          <a:p>
            <a:pPr indent="0" lvl="0" marL="0" rtl="0" algn="l">
              <a:spcBef>
                <a:spcPts val="0"/>
              </a:spcBef>
              <a:spcAft>
                <a:spcPts val="0"/>
              </a:spcAft>
              <a:buNone/>
            </a:pPr>
            <a:r>
              <a:rPr lang="en"/>
              <a:t>4. Project Plan</a:t>
            </a:r>
            <a:endParaRPr/>
          </a:p>
          <a:p>
            <a:pPr indent="0" lvl="0" marL="0" rtl="0" algn="l">
              <a:spcBef>
                <a:spcPts val="0"/>
              </a:spcBef>
              <a:spcAft>
                <a:spcPts val="0"/>
              </a:spcAft>
              <a:buNone/>
            </a:pPr>
            <a:r>
              <a:rPr lang="en"/>
              <a:t>5. Use Cases</a:t>
            </a:r>
            <a:endParaRPr/>
          </a:p>
          <a:p>
            <a:pPr indent="0" lvl="0" marL="0" rtl="0" algn="l">
              <a:spcBef>
                <a:spcPts val="0"/>
              </a:spcBef>
              <a:spcAft>
                <a:spcPts val="0"/>
              </a:spcAft>
              <a:buNone/>
            </a:pPr>
            <a:r>
              <a:rPr lang="en"/>
              <a:t>6. Test Plan</a:t>
            </a:r>
            <a:endParaRPr/>
          </a:p>
          <a:p>
            <a:pPr indent="0" lvl="0" marL="0" rtl="0" algn="l">
              <a:spcBef>
                <a:spcPts val="0"/>
              </a:spcBef>
              <a:spcAft>
                <a:spcPts val="0"/>
              </a:spcAft>
              <a:buNone/>
            </a:pPr>
            <a:r>
              <a:rPr lang="en"/>
              <a:t>7. Flow Chart </a:t>
            </a:r>
            <a:endParaRPr/>
          </a:p>
          <a:p>
            <a:pPr indent="0" lvl="0" marL="0" rtl="0" algn="l">
              <a:spcBef>
                <a:spcPts val="0"/>
              </a:spcBef>
              <a:spcAft>
                <a:spcPts val="0"/>
              </a:spcAft>
              <a:buNone/>
            </a:pPr>
            <a:r>
              <a:rPr lang="en"/>
              <a:t>9. User Manual </a:t>
            </a:r>
            <a:endParaRPr/>
          </a:p>
          <a:p>
            <a:pPr indent="0" lvl="0" marL="0" rtl="0" algn="l">
              <a:spcBef>
                <a:spcPts val="0"/>
              </a:spcBef>
              <a:spcAft>
                <a:spcPts val="0"/>
              </a:spcAft>
              <a:buNone/>
            </a:pPr>
            <a:r>
              <a:rPr lang="en"/>
              <a:t>10. Implementation </a:t>
            </a:r>
            <a:endParaRPr/>
          </a:p>
          <a:p>
            <a:pPr indent="0" lvl="0" marL="0" rtl="0" algn="l">
              <a:spcBef>
                <a:spcPts val="0"/>
              </a:spcBef>
              <a:spcAft>
                <a:spcPts val="0"/>
              </a:spcAft>
              <a:buNone/>
            </a:pPr>
            <a:r>
              <a:rPr lang="en"/>
              <a:t> </a:t>
            </a:r>
            <a:endParaRPr/>
          </a:p>
        </p:txBody>
      </p:sp>
      <p:sp>
        <p:nvSpPr>
          <p:cNvPr id="287" name="Google Shape;287;p1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8" name="Google Shape;288;p14"/>
          <p:cNvPicPr preferRelativeResize="0"/>
          <p:nvPr/>
        </p:nvPicPr>
        <p:blipFill>
          <a:blip r:embed="rId3">
            <a:alphaModFix/>
          </a:blip>
          <a:stretch>
            <a:fillRect/>
          </a:stretch>
        </p:blipFill>
        <p:spPr>
          <a:xfrm>
            <a:off x="5029275" y="152400"/>
            <a:ext cx="3185418" cy="4838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15"/>
          <p:cNvSpPr txBox="1"/>
          <p:nvPr>
            <p:ph type="ctrTitle"/>
          </p:nvPr>
        </p:nvSpPr>
        <p:spPr>
          <a:xfrm>
            <a:off x="824000" y="372663"/>
            <a:ext cx="42555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Vision Document </a:t>
            </a:r>
            <a:endParaRPr/>
          </a:p>
        </p:txBody>
      </p:sp>
      <p:sp>
        <p:nvSpPr>
          <p:cNvPr id="294" name="Google Shape;294;p15"/>
          <p:cNvSpPr txBox="1"/>
          <p:nvPr>
            <p:ph idx="1" type="subTitle"/>
          </p:nvPr>
        </p:nvSpPr>
        <p:spPr>
          <a:xfrm>
            <a:off x="824000" y="1876350"/>
            <a:ext cx="4255500" cy="231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document we </a:t>
            </a:r>
            <a:r>
              <a:rPr lang="en"/>
              <a:t>discuss</a:t>
            </a:r>
            <a:r>
              <a:rPr lang="en"/>
              <a:t> the scope of the game.  Our scope is as follows:</a:t>
            </a:r>
            <a:endParaRPr/>
          </a:p>
          <a:p>
            <a:pPr indent="-330200" lvl="0" marL="457200" rtl="0" algn="l">
              <a:spcBef>
                <a:spcPts val="0"/>
              </a:spcBef>
              <a:spcAft>
                <a:spcPts val="0"/>
              </a:spcAft>
              <a:buSzPts val="1600"/>
              <a:buChar char="●"/>
            </a:pPr>
            <a:r>
              <a:rPr lang="en"/>
              <a:t>Will be made in Java</a:t>
            </a:r>
            <a:endParaRPr/>
          </a:p>
          <a:p>
            <a:pPr indent="-330200" lvl="0" marL="457200" rtl="0" algn="l">
              <a:spcBef>
                <a:spcPts val="0"/>
              </a:spcBef>
              <a:spcAft>
                <a:spcPts val="0"/>
              </a:spcAft>
              <a:buSzPts val="1600"/>
              <a:buChar char="●"/>
            </a:pPr>
            <a:r>
              <a:rPr lang="en"/>
              <a:t>Designed to run on Windows 7  64 bit PCs  and on Mac PCs</a:t>
            </a:r>
            <a:endParaRPr/>
          </a:p>
          <a:p>
            <a:pPr indent="-330200" lvl="0" marL="457200" rtl="0" algn="l">
              <a:spcBef>
                <a:spcPts val="0"/>
              </a:spcBef>
              <a:spcAft>
                <a:spcPts val="0"/>
              </a:spcAft>
              <a:buSzPts val="1600"/>
              <a:buChar char="●"/>
            </a:pPr>
            <a:r>
              <a:rPr lang="en"/>
              <a:t>Limited UI because it is mainly a text based game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Link:</a:t>
            </a:r>
            <a:endParaRPr/>
          </a:p>
          <a:p>
            <a:pPr indent="0" lvl="0" marL="0" rtl="0" algn="l">
              <a:spcBef>
                <a:spcPts val="0"/>
              </a:spcBef>
              <a:spcAft>
                <a:spcPts val="0"/>
              </a:spcAft>
              <a:buNone/>
            </a:pPr>
            <a:r>
              <a:rPr lang="en" u="sng">
                <a:solidFill>
                  <a:schemeClr val="hlink"/>
                </a:solidFill>
                <a:hlinkClick r:id="rId3"/>
              </a:rPr>
              <a:t>https://docs.google.com/document/d/1tfQclNDtm1PEH504qjlGoXWDnbfHIuL7sRjmfTsTD6o/edit?usp=sharing</a:t>
            </a:r>
            <a:r>
              <a:rPr lang="en"/>
              <a:t> </a:t>
            </a:r>
            <a:endParaRPr/>
          </a:p>
          <a:p>
            <a:pPr indent="0" lvl="0" marL="0" rtl="0" algn="l">
              <a:spcBef>
                <a:spcPts val="0"/>
              </a:spcBef>
              <a:spcAft>
                <a:spcPts val="0"/>
              </a:spcAft>
              <a:buNone/>
            </a:pPr>
            <a:r>
              <a:t/>
            </a:r>
            <a:endParaRPr/>
          </a:p>
        </p:txBody>
      </p:sp>
      <p:sp>
        <p:nvSpPr>
          <p:cNvPr id="295" name="Google Shape;295;p1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96" name="Google Shape;296;p15"/>
          <p:cNvPicPr preferRelativeResize="0"/>
          <p:nvPr/>
        </p:nvPicPr>
        <p:blipFill>
          <a:blip r:embed="rId4">
            <a:alphaModFix/>
          </a:blip>
          <a:stretch>
            <a:fillRect/>
          </a:stretch>
        </p:blipFill>
        <p:spPr>
          <a:xfrm>
            <a:off x="5384300" y="993563"/>
            <a:ext cx="3759699" cy="3156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16"/>
          <p:cNvSpPr txBox="1"/>
          <p:nvPr>
            <p:ph type="ctrTitle"/>
          </p:nvPr>
        </p:nvSpPr>
        <p:spPr>
          <a:xfrm>
            <a:off x="1069950" y="75288"/>
            <a:ext cx="42555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Plan</a:t>
            </a:r>
            <a:endParaRPr/>
          </a:p>
        </p:txBody>
      </p:sp>
      <p:sp>
        <p:nvSpPr>
          <p:cNvPr id="302" name="Google Shape;302;p16"/>
          <p:cNvSpPr txBox="1"/>
          <p:nvPr>
            <p:ph idx="1" type="subTitle"/>
          </p:nvPr>
        </p:nvSpPr>
        <p:spPr>
          <a:xfrm>
            <a:off x="181500" y="1359000"/>
            <a:ext cx="6032400" cy="286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r>
              <a:rPr lang="en"/>
              <a:t>:</a:t>
            </a:r>
            <a:endParaRPr/>
          </a:p>
          <a:p>
            <a:pPr indent="0" lvl="0" marL="0" rtl="0" algn="l">
              <a:spcBef>
                <a:spcPts val="0"/>
              </a:spcBef>
              <a:spcAft>
                <a:spcPts val="0"/>
              </a:spcAft>
              <a:buNone/>
            </a:pPr>
            <a:r>
              <a:rPr lang="en"/>
              <a:t>The purpose of the game to make it streamlined through Java. This will make the game easier to acquire as it is already hard to acquire since it is a niche </a:t>
            </a:r>
            <a:r>
              <a:rPr lang="en"/>
              <a:t>board game</a:t>
            </a:r>
            <a:r>
              <a:rPr lang="en"/>
              <a:t>.</a:t>
            </a:r>
            <a:endParaRPr/>
          </a:p>
          <a:p>
            <a:pPr indent="0" lvl="0" marL="0" rtl="0" algn="l">
              <a:spcBef>
                <a:spcPts val="0"/>
              </a:spcBef>
              <a:spcAft>
                <a:spcPts val="0"/>
              </a:spcAft>
              <a:buNone/>
            </a:pPr>
            <a:r>
              <a:rPr lang="en"/>
              <a:t>Exclusions:</a:t>
            </a:r>
            <a:endParaRPr/>
          </a:p>
          <a:p>
            <a:pPr indent="-330200" lvl="0" marL="457200" rtl="0" algn="l">
              <a:spcBef>
                <a:spcPts val="0"/>
              </a:spcBef>
              <a:spcAft>
                <a:spcPts val="0"/>
              </a:spcAft>
              <a:buSzPts val="1600"/>
              <a:buChar char="●"/>
            </a:pPr>
            <a:r>
              <a:rPr lang="en"/>
              <a:t>Tablets, phones and Linux based machines</a:t>
            </a:r>
            <a:endParaRPr/>
          </a:p>
          <a:p>
            <a:pPr indent="-330200" lvl="0" marL="457200" rtl="0" algn="l">
              <a:spcBef>
                <a:spcPts val="0"/>
              </a:spcBef>
              <a:spcAft>
                <a:spcPts val="0"/>
              </a:spcAft>
              <a:buSzPts val="1600"/>
              <a:buChar char="●"/>
            </a:pPr>
            <a:r>
              <a:rPr lang="en"/>
              <a:t>In Game </a:t>
            </a:r>
            <a:r>
              <a:rPr lang="en"/>
              <a:t>Tutorial</a:t>
            </a:r>
            <a:endParaRPr/>
          </a:p>
          <a:p>
            <a:pPr indent="-330200" lvl="0" marL="457200" rtl="0" algn="l">
              <a:spcBef>
                <a:spcPts val="0"/>
              </a:spcBef>
              <a:spcAft>
                <a:spcPts val="0"/>
              </a:spcAft>
              <a:buSzPts val="1600"/>
              <a:buChar char="●"/>
            </a:pPr>
            <a:r>
              <a:rPr lang="en"/>
              <a:t>Microtransactions</a:t>
            </a:r>
            <a:endParaRPr/>
          </a:p>
          <a:p>
            <a:pPr indent="0" lvl="0" marL="0" rtl="0" algn="l">
              <a:spcBef>
                <a:spcPts val="0"/>
              </a:spcBef>
              <a:spcAft>
                <a:spcPts val="0"/>
              </a:spcAft>
              <a:buNone/>
            </a:pPr>
            <a:r>
              <a:rPr lang="en"/>
              <a:t>In this document we wrote out what risks we may have. For example not being able to complete the software is a high risk we have</a:t>
            </a:r>
            <a:endParaRPr/>
          </a:p>
          <a:p>
            <a:pPr indent="0" lvl="0" marL="0" rtl="0" algn="l">
              <a:spcBef>
                <a:spcPts val="0"/>
              </a:spcBef>
              <a:spcAft>
                <a:spcPts val="0"/>
              </a:spcAft>
              <a:buNone/>
            </a:pPr>
            <a:r>
              <a:rPr lang="en"/>
              <a:t>Link:</a:t>
            </a:r>
            <a:endParaRPr/>
          </a:p>
          <a:p>
            <a:pPr indent="0" lvl="0" marL="0" rtl="0" algn="l">
              <a:spcBef>
                <a:spcPts val="0"/>
              </a:spcBef>
              <a:spcAft>
                <a:spcPts val="0"/>
              </a:spcAft>
              <a:buNone/>
            </a:pPr>
            <a:r>
              <a:rPr lang="en" u="sng">
                <a:solidFill>
                  <a:schemeClr val="hlink"/>
                </a:solidFill>
                <a:hlinkClick r:id="rId3"/>
              </a:rPr>
              <a:t>https://docs.google.com/document/d/1l6rpvSms8Jn5j5lI_H3BYnIfV-sWTwTJKvWY0I4Dg_Q/edit?usp=sharing</a:t>
            </a:r>
            <a:r>
              <a:rPr lang="en"/>
              <a:t>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sp>
        <p:nvSpPr>
          <p:cNvPr id="303" name="Google Shape;303;p1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4" name="Google Shape;304;p16"/>
          <p:cNvPicPr preferRelativeResize="0"/>
          <p:nvPr/>
        </p:nvPicPr>
        <p:blipFill>
          <a:blip r:embed="rId4">
            <a:alphaModFix/>
          </a:blip>
          <a:stretch>
            <a:fillRect/>
          </a:stretch>
        </p:blipFill>
        <p:spPr>
          <a:xfrm>
            <a:off x="6213900" y="760550"/>
            <a:ext cx="2873475" cy="2587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17"/>
          <p:cNvSpPr txBox="1"/>
          <p:nvPr>
            <p:ph type="ctrTitle"/>
          </p:nvPr>
        </p:nvSpPr>
        <p:spPr>
          <a:xfrm>
            <a:off x="824000" y="75288"/>
            <a:ext cx="42555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Use Cases</a:t>
            </a:r>
            <a:endParaRPr/>
          </a:p>
        </p:txBody>
      </p:sp>
      <p:sp>
        <p:nvSpPr>
          <p:cNvPr id="310" name="Google Shape;310;p17"/>
          <p:cNvSpPr txBox="1"/>
          <p:nvPr>
            <p:ph idx="1" type="subTitle"/>
          </p:nvPr>
        </p:nvSpPr>
        <p:spPr>
          <a:xfrm>
            <a:off x="599500" y="1264700"/>
            <a:ext cx="4255500" cy="25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document we describe each case a user may encounter within the game.  We describe  things such as the actors that are </a:t>
            </a:r>
            <a:r>
              <a:rPr lang="en"/>
              <a:t>participating</a:t>
            </a:r>
            <a:r>
              <a:rPr lang="en"/>
              <a:t> in the case, what triggers the case, description of the case, other such information. One example of a used case we used is the case of rolling the dice. In this case the actor is the player rolling the dice.  The thing that triggers this case is when the actor is deciding who is going first. This then rolls the dice. </a:t>
            </a:r>
            <a:endParaRPr/>
          </a:p>
          <a:p>
            <a:pPr indent="0" lvl="0" marL="0" rtl="0" algn="l">
              <a:spcBef>
                <a:spcPts val="0"/>
              </a:spcBef>
              <a:spcAft>
                <a:spcPts val="0"/>
              </a:spcAft>
              <a:buNone/>
            </a:pPr>
            <a:r>
              <a:rPr lang="en"/>
              <a:t>Link: </a:t>
            </a:r>
            <a:endParaRPr/>
          </a:p>
          <a:p>
            <a:pPr indent="0" lvl="0" marL="0" rtl="0" algn="l">
              <a:spcBef>
                <a:spcPts val="0"/>
              </a:spcBef>
              <a:spcAft>
                <a:spcPts val="0"/>
              </a:spcAft>
              <a:buNone/>
            </a:pPr>
            <a:r>
              <a:rPr lang="en" u="sng">
                <a:solidFill>
                  <a:schemeClr val="hlink"/>
                </a:solidFill>
                <a:hlinkClick r:id="rId3"/>
              </a:rPr>
              <a:t>https://docs.google.com/document/d/1yEKXc2olFw-WGHYPwsBMicF_BZUEGN7gOPAmnZMMnq0/edit?usp=sharing</a:t>
            </a:r>
            <a:r>
              <a:rPr lang="en"/>
              <a:t> </a:t>
            </a:r>
            <a:endParaRPr/>
          </a:p>
        </p:txBody>
      </p:sp>
      <p:sp>
        <p:nvSpPr>
          <p:cNvPr id="311" name="Google Shape;311;p1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2" name="Google Shape;312;p17"/>
          <p:cNvPicPr preferRelativeResize="0"/>
          <p:nvPr/>
        </p:nvPicPr>
        <p:blipFill>
          <a:blip r:embed="rId4">
            <a:alphaModFix/>
          </a:blip>
          <a:stretch>
            <a:fillRect/>
          </a:stretch>
        </p:blipFill>
        <p:spPr>
          <a:xfrm>
            <a:off x="5231900" y="152400"/>
            <a:ext cx="3759699" cy="399849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18"/>
          <p:cNvSpPr txBox="1"/>
          <p:nvPr>
            <p:ph type="ctrTitle"/>
          </p:nvPr>
        </p:nvSpPr>
        <p:spPr>
          <a:xfrm>
            <a:off x="824000" y="448213"/>
            <a:ext cx="42555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Test Plan</a:t>
            </a:r>
            <a:endParaRPr/>
          </a:p>
        </p:txBody>
      </p:sp>
      <p:sp>
        <p:nvSpPr>
          <p:cNvPr id="318" name="Google Shape;318;p18"/>
          <p:cNvSpPr txBox="1"/>
          <p:nvPr>
            <p:ph idx="1" type="subTitle"/>
          </p:nvPr>
        </p:nvSpPr>
        <p:spPr>
          <a:xfrm>
            <a:off x="581225" y="1821100"/>
            <a:ext cx="4255500" cy="6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document we decide what needs to be tested in the program. We write down what the expected results and then we check and </a:t>
            </a:r>
            <a:r>
              <a:rPr lang="en"/>
              <a:t>verify</a:t>
            </a:r>
            <a:r>
              <a:rPr lang="en"/>
              <a:t> what the actual results are.</a:t>
            </a:r>
            <a:endParaRPr/>
          </a:p>
          <a:p>
            <a:pPr indent="0" lvl="0" marL="0" rtl="0" algn="l">
              <a:spcBef>
                <a:spcPts val="0"/>
              </a:spcBef>
              <a:spcAft>
                <a:spcPts val="0"/>
              </a:spcAft>
              <a:buNone/>
            </a:pPr>
            <a:r>
              <a:rPr lang="en"/>
              <a:t>Test Link: </a:t>
            </a:r>
            <a:endParaRPr/>
          </a:p>
          <a:p>
            <a:pPr indent="0" lvl="0" marL="0" rtl="0" algn="l">
              <a:spcBef>
                <a:spcPts val="0"/>
              </a:spcBef>
              <a:spcAft>
                <a:spcPts val="0"/>
              </a:spcAft>
              <a:buNone/>
            </a:pPr>
            <a:r>
              <a:rPr lang="en" u="sng">
                <a:solidFill>
                  <a:schemeClr val="hlink"/>
                </a:solidFill>
                <a:hlinkClick r:id="rId3"/>
              </a:rPr>
              <a:t>https://docs.google.com/document/d/16Ilk119YqKy53IRHTkXqx-X-zJt-L1wh2xEaAyiYmA0/edit?usp=sharing</a:t>
            </a:r>
            <a:r>
              <a:rPr lang="en"/>
              <a:t> </a:t>
            </a:r>
            <a:endParaRPr/>
          </a:p>
          <a:p>
            <a:pPr indent="0" lvl="0" marL="0" rtl="0" algn="l">
              <a:spcBef>
                <a:spcPts val="0"/>
              </a:spcBef>
              <a:spcAft>
                <a:spcPts val="0"/>
              </a:spcAft>
              <a:buNone/>
            </a:pPr>
            <a:r>
              <a:rPr lang="en"/>
              <a:t>Test case Link:</a:t>
            </a:r>
            <a:endParaRPr/>
          </a:p>
          <a:p>
            <a:pPr indent="0" lvl="0" marL="0" rtl="0" algn="l">
              <a:spcBef>
                <a:spcPts val="0"/>
              </a:spcBef>
              <a:spcAft>
                <a:spcPts val="0"/>
              </a:spcAft>
              <a:buNone/>
            </a:pPr>
            <a:r>
              <a:rPr lang="en" u="sng">
                <a:solidFill>
                  <a:schemeClr val="hlink"/>
                </a:solidFill>
                <a:hlinkClick r:id="rId4"/>
              </a:rPr>
              <a:t>https://docs.google.com/spreadsheets/d/1nPXJRxpvoJpF8hp5wcl-CdlQm9yFEpFcPvTciMGyYVY/edit?usp=sharing</a:t>
            </a:r>
            <a:r>
              <a:rPr lang="en"/>
              <a:t> </a:t>
            </a:r>
            <a:endParaRPr/>
          </a:p>
        </p:txBody>
      </p:sp>
      <p:sp>
        <p:nvSpPr>
          <p:cNvPr id="319" name="Google Shape;319;p1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20" name="Google Shape;320;p18"/>
          <p:cNvPicPr preferRelativeResize="0"/>
          <p:nvPr/>
        </p:nvPicPr>
        <p:blipFill>
          <a:blip r:embed="rId5">
            <a:alphaModFix/>
          </a:blip>
          <a:stretch>
            <a:fillRect/>
          </a:stretch>
        </p:blipFill>
        <p:spPr>
          <a:xfrm>
            <a:off x="5295900" y="598950"/>
            <a:ext cx="3627462" cy="23221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19"/>
          <p:cNvSpPr txBox="1"/>
          <p:nvPr>
            <p:ph type="ctrTitle"/>
          </p:nvPr>
        </p:nvSpPr>
        <p:spPr>
          <a:xfrm>
            <a:off x="824000" y="408013"/>
            <a:ext cx="42555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Flow Chart </a:t>
            </a:r>
            <a:endParaRPr/>
          </a:p>
        </p:txBody>
      </p:sp>
      <p:sp>
        <p:nvSpPr>
          <p:cNvPr id="326" name="Google Shape;326;p19"/>
          <p:cNvSpPr txBox="1"/>
          <p:nvPr>
            <p:ph idx="1" type="subTitle"/>
          </p:nvPr>
        </p:nvSpPr>
        <p:spPr>
          <a:xfrm>
            <a:off x="641925" y="1836300"/>
            <a:ext cx="4255500" cy="6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t>flowchart</a:t>
            </a:r>
            <a:r>
              <a:rPr lang="en"/>
              <a:t> we made reflects the game logice of the game. We stated that our  game logic begins when the game starts. This skips the main menu and the steps before starting the gaming. It also stops when the game is over. The flow </a:t>
            </a:r>
            <a:r>
              <a:rPr lang="en"/>
              <a:t>chart</a:t>
            </a:r>
            <a:r>
              <a:rPr lang="en"/>
              <a:t> shows all possible </a:t>
            </a:r>
            <a:r>
              <a:rPr lang="en"/>
              <a:t>decisions</a:t>
            </a:r>
            <a:r>
              <a:rPr lang="en"/>
              <a:t> the player may </a:t>
            </a:r>
            <a:r>
              <a:rPr lang="en"/>
              <a:t>encounter</a:t>
            </a:r>
            <a:r>
              <a:rPr lang="en"/>
              <a:t>. The chart then shows what the next step is going to be.  </a:t>
            </a:r>
            <a:endParaRPr/>
          </a:p>
        </p:txBody>
      </p:sp>
      <p:sp>
        <p:nvSpPr>
          <p:cNvPr id="327" name="Google Shape;327;p1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pic>
        <p:nvPicPr>
          <p:cNvPr id="332" name="Google Shape;332;p20"/>
          <p:cNvPicPr preferRelativeResize="0"/>
          <p:nvPr/>
        </p:nvPicPr>
        <p:blipFill>
          <a:blip r:embed="rId3">
            <a:alphaModFix/>
          </a:blip>
          <a:stretch>
            <a:fillRect/>
          </a:stretch>
        </p:blipFill>
        <p:spPr>
          <a:xfrm>
            <a:off x="152400" y="152400"/>
            <a:ext cx="8839201" cy="2473593"/>
          </a:xfrm>
          <a:prstGeom prst="rect">
            <a:avLst/>
          </a:prstGeom>
          <a:noFill/>
          <a:ln>
            <a:noFill/>
          </a:ln>
        </p:spPr>
      </p:pic>
      <p:pic>
        <p:nvPicPr>
          <p:cNvPr id="333" name="Google Shape;333;p20"/>
          <p:cNvPicPr preferRelativeResize="0"/>
          <p:nvPr/>
        </p:nvPicPr>
        <p:blipFill>
          <a:blip r:embed="rId4">
            <a:alphaModFix/>
          </a:blip>
          <a:stretch>
            <a:fillRect/>
          </a:stretch>
        </p:blipFill>
        <p:spPr>
          <a:xfrm>
            <a:off x="152400" y="2778400"/>
            <a:ext cx="4717251" cy="22127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21"/>
          <p:cNvSpPr txBox="1"/>
          <p:nvPr>
            <p:ph type="ctrTitle"/>
          </p:nvPr>
        </p:nvSpPr>
        <p:spPr>
          <a:xfrm>
            <a:off x="824000" y="528588"/>
            <a:ext cx="42555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User Manual</a:t>
            </a:r>
            <a:endParaRPr/>
          </a:p>
        </p:txBody>
      </p:sp>
      <p:sp>
        <p:nvSpPr>
          <p:cNvPr id="339" name="Google Shape;339;p21"/>
          <p:cNvSpPr txBox="1"/>
          <p:nvPr>
            <p:ph idx="1" type="subTitle"/>
          </p:nvPr>
        </p:nvSpPr>
        <p:spPr>
          <a:xfrm>
            <a:off x="760700" y="1746925"/>
            <a:ext cx="4255500" cy="22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user manual we took a lot of inspiration from the actual board game </a:t>
            </a:r>
            <a:r>
              <a:rPr lang="en"/>
              <a:t>manual</a:t>
            </a:r>
            <a:r>
              <a:rPr lang="en"/>
              <a:t>. We differ from our game </a:t>
            </a:r>
            <a:r>
              <a:rPr lang="en"/>
              <a:t>manual</a:t>
            </a:r>
            <a:r>
              <a:rPr lang="en"/>
              <a:t> </a:t>
            </a:r>
            <a:r>
              <a:rPr lang="en"/>
              <a:t>because</a:t>
            </a:r>
            <a:r>
              <a:rPr lang="en"/>
              <a:t> our game is in Java and not in an actual physical board. In the manual we go more in detail to how the game flow is.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Link: </a:t>
            </a:r>
            <a:endParaRPr/>
          </a:p>
          <a:p>
            <a:pPr indent="0" lvl="0" marL="0" rtl="0" algn="l">
              <a:spcBef>
                <a:spcPts val="0"/>
              </a:spcBef>
              <a:spcAft>
                <a:spcPts val="0"/>
              </a:spcAft>
              <a:buNone/>
            </a:pPr>
            <a:r>
              <a:rPr lang="en" u="sng">
                <a:solidFill>
                  <a:schemeClr val="hlink"/>
                </a:solidFill>
                <a:hlinkClick r:id="rId3"/>
              </a:rPr>
              <a:t>https://docs.google.com/document/d/1GxxptI3o08EG3l5FJL8mR0sRg25d6XhLQKQZ7w36qJE/edit?usp=sharing</a:t>
            </a:r>
            <a:r>
              <a:rPr lang="en"/>
              <a:t> </a:t>
            </a:r>
            <a:endParaRPr/>
          </a:p>
        </p:txBody>
      </p:sp>
      <p:sp>
        <p:nvSpPr>
          <p:cNvPr id="340" name="Google Shape;340;p2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41" name="Google Shape;341;p21"/>
          <p:cNvPicPr preferRelativeResize="0"/>
          <p:nvPr/>
        </p:nvPicPr>
        <p:blipFill>
          <a:blip r:embed="rId4">
            <a:alphaModFix/>
          </a:blip>
          <a:stretch>
            <a:fillRect/>
          </a:stretch>
        </p:blipFill>
        <p:spPr>
          <a:xfrm>
            <a:off x="5318150" y="638525"/>
            <a:ext cx="3759701" cy="248161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